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8288000" cy="10287000"/>
  <p:notesSz cx="6858000" cy="9144000"/>
  <p:embeddedFontLst>
    <p:embeddedFont>
      <p:font typeface="Aspekta" panose="020B0604020202020204" charset="0"/>
      <p:regular r:id="rId12"/>
    </p:embeddedFont>
    <p:embeddedFont>
      <p:font typeface="Aspekta Medium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22" autoAdjust="0"/>
  </p:normalViewPr>
  <p:slideViewPr>
    <p:cSldViewPr>
      <p:cViewPr>
        <p:scale>
          <a:sx n="50" d="100"/>
          <a:sy n="50" d="100"/>
        </p:scale>
        <p:origin x="979" y="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F8D6472-90EC-1621-7E3C-B12860269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"/>
          <a:stretch>
            <a:fillRect/>
          </a:stretch>
        </p:blipFill>
        <p:spPr>
          <a:xfrm>
            <a:off x="-15240" y="-15241"/>
            <a:ext cx="18709776" cy="1032510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19200" y="1278574"/>
            <a:ext cx="8353980" cy="3047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190"/>
              </a:lnSpc>
              <a:spcBef>
                <a:spcPct val="0"/>
              </a:spcBef>
            </a:pPr>
            <a:r>
              <a:rPr lang="en-US" sz="8707" dirty="0">
                <a:solidFill>
                  <a:srgbClr val="FFFFFF"/>
                </a:solidFill>
                <a:latin typeface="Aspekta"/>
                <a:ea typeface="Aspekta"/>
                <a:cs typeface="Aspekta"/>
                <a:sym typeface="Aspekta"/>
              </a:rPr>
              <a:t>GUIDA AL VOTO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19200" y="4302895"/>
            <a:ext cx="8748023" cy="1168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41"/>
              </a:lnSpc>
              <a:spcBef>
                <a:spcPct val="0"/>
              </a:spcBef>
            </a:pPr>
            <a:r>
              <a:rPr lang="it-IT" sz="6815" noProof="0" dirty="0">
                <a:solidFill>
                  <a:srgbClr val="FFFFFF"/>
                </a:solidFill>
                <a:latin typeface="Aspekta"/>
                <a:ea typeface="Aspekta"/>
                <a:cs typeface="Aspekta"/>
                <a:sym typeface="Aspekta"/>
              </a:rPr>
              <a:t>Come si vota con Eligo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7E0B974-70EB-5A04-0F81-3FE5050CD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5305" cy="10294620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335C36A-7C5A-5E2C-2975-896D01622B53}"/>
              </a:ext>
            </a:extLst>
          </p:cNvPr>
          <p:cNvSpPr txBox="1"/>
          <p:nvPr/>
        </p:nvSpPr>
        <p:spPr>
          <a:xfrm>
            <a:off x="1828800" y="1497950"/>
            <a:ext cx="14092237" cy="3645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La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piattaforma di votazioni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online è fornita da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Eligo voting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9A8B76"/>
              </a:solidFill>
              <a:effectLst/>
              <a:uLnTx/>
              <a:uFillTx/>
              <a:latin typeface="Aspekta"/>
              <a:ea typeface="Aspekta"/>
              <a:cs typeface="Aspekta"/>
              <a:sym typeface="Aspekta"/>
            </a:endParaRP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Migliaia di organizzazioni si affidano a Eligo per gestire digitalmente votazioni e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assemblee in remoto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, in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presenza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o in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forma ibrida.</a:t>
            </a:r>
          </a:p>
        </p:txBody>
      </p:sp>
      <p:sp>
        <p:nvSpPr>
          <p:cNvPr id="846" name="Viale Monte Nero 17, Milano +02 80511 31 contact@eligovote.com…"/>
          <p:cNvSpPr txBox="1">
            <a:spLocks/>
          </p:cNvSpPr>
          <p:nvPr/>
        </p:nvSpPr>
        <p:spPr>
          <a:xfrm>
            <a:off x="228600" y="8789050"/>
            <a:ext cx="5965230" cy="11079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200">
                <a:solidFill>
                  <a:srgbClr val="FFFFFF"/>
                </a:solidFill>
              </a:defRPr>
            </a:pP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Copyright © 2026 ELIGO | ID Technology S.r.l.</a:t>
            </a:r>
            <a:br>
              <a:rPr lang="en-US" sz="2200" dirty="0">
                <a:solidFill>
                  <a:srgbClr val="FFFFFF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FA2DCEA-12D7-6479-1B03-839AC3C6E10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TextBox 3"/>
          <p:cNvSpPr txBox="1"/>
          <p:nvPr/>
        </p:nvSpPr>
        <p:spPr>
          <a:xfrm>
            <a:off x="0" y="6720793"/>
            <a:ext cx="18288000" cy="294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it-IT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Eligo</a:t>
            </a: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è la piattaforma di </a:t>
            </a:r>
            <a:r>
              <a:rPr lang="it-IT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voto</a:t>
            </a: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elettronico </a:t>
            </a:r>
            <a:r>
              <a:rPr lang="it-IT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sicura</a:t>
            </a: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e </a:t>
            </a:r>
            <a:r>
              <a:rPr lang="it-IT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intuitiva</a:t>
            </a:r>
            <a:r>
              <a:rPr lang="it-IT" sz="4196" b="1" noProof="0" dirty="0">
                <a:solidFill>
                  <a:srgbClr val="690D22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.</a:t>
            </a:r>
          </a:p>
          <a:p>
            <a:pPr algn="ctr">
              <a:lnSpc>
                <a:spcPts val="5874"/>
              </a:lnSpc>
            </a:pPr>
            <a:endParaRPr lang="it-IT" sz="4196" b="1" noProof="0" dirty="0">
              <a:solidFill>
                <a:srgbClr val="690D22"/>
              </a:solidFill>
              <a:latin typeface="Aspekta Medium"/>
              <a:ea typeface="Aspekta Medium"/>
              <a:cs typeface="Aspekta Medium"/>
              <a:sym typeface="Aspekta Medium"/>
            </a:endParaRPr>
          </a:p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La soluzione flessibile e affidabile che semplifica le operazioni di voto, favorendo la partecipazione democratica. 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9A9DEFA-3480-545E-1582-29218DC87E2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TextBox 8"/>
          <p:cNvSpPr txBox="1"/>
          <p:nvPr/>
        </p:nvSpPr>
        <p:spPr>
          <a:xfrm>
            <a:off x="13164529" y="1921062"/>
            <a:ext cx="4094771" cy="57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Riceverai via e-mail le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credenziali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ed il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link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per accedere alla piattaforma.​</a:t>
            </a:r>
          </a:p>
          <a:p>
            <a:pPr algn="ctr">
              <a:lnSpc>
                <a:spcPts val="50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50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A votazioni aperte clicca su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Accedi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”.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360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2CD009-55CC-71F5-CEE8-2120D9208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7620" cy="10287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18DD5C-A792-A2FA-FB12-A93D7B2DA5B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Box 4"/>
          <p:cNvSpPr txBox="1"/>
          <p:nvPr/>
        </p:nvSpPr>
        <p:spPr>
          <a:xfrm>
            <a:off x="-28203" y="7277397"/>
            <a:ext cx="18344407" cy="168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endParaRPr dirty="0"/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troverai sulla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pagina di accesso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al sistema di voto.​</a:t>
            </a:r>
          </a:p>
          <a:p>
            <a:pPr algn="ctr">
              <a:lnSpc>
                <a:spcPts val="32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Inserisci n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ome utente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e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password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nel form e clicca su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ENTRA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5097C81-66EC-2DC4-D48B-33AE2B03B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71604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A872F65-CFC2-3793-9EC9-901FC0C8E4A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Box 4"/>
          <p:cNvSpPr txBox="1"/>
          <p:nvPr/>
        </p:nvSpPr>
        <p:spPr>
          <a:xfrm>
            <a:off x="0" y="7329110"/>
            <a:ext cx="18288000" cy="1680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endParaRPr dirty="0"/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ritroverai all’interno dell’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urna digitale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dove potrai visualizzare le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schede di voto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.​</a:t>
            </a:r>
          </a:p>
          <a:p>
            <a:pPr algn="ctr">
              <a:lnSpc>
                <a:spcPts val="32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Clicca il tasto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“VOTA”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relativo alla prima scheda di voto.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902C9AD-D254-2A3B-61EA-3CFC8BC1F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72639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4541F81-C22E-B6F5-975C-95B0E932850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TextBox 5"/>
          <p:cNvSpPr txBox="1"/>
          <p:nvPr/>
        </p:nvSpPr>
        <p:spPr>
          <a:xfrm>
            <a:off x="10159929" y="562495"/>
            <a:ext cx="6699893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Elenco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dei candidati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4922" y="562495"/>
            <a:ext cx="4057409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Informazioni sulla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scheda di voto</a:t>
            </a:r>
            <a:endParaRPr lang="en-US" sz="360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42B01A3-0B70-DE2C-E607-079C17CB97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033"/>
            <a:ext cx="18288000" cy="6911067"/>
          </a:xfrm>
          <a:prstGeom prst="rect">
            <a:avLst/>
          </a:prstGeom>
        </p:spPr>
      </p:pic>
      <p:sp>
        <p:nvSpPr>
          <p:cNvPr id="10" name="Freeform 7"/>
          <p:cNvSpPr/>
          <p:nvPr/>
        </p:nvSpPr>
        <p:spPr>
          <a:xfrm rot="5951129">
            <a:off x="254297" y="2460541"/>
            <a:ext cx="2561250" cy="1271020"/>
          </a:xfrm>
          <a:custGeom>
            <a:avLst/>
            <a:gdLst/>
            <a:ahLst/>
            <a:cxnLst/>
            <a:rect l="l" t="t" r="r" b="b"/>
            <a:pathLst>
              <a:path w="2561250" h="1271020">
                <a:moveTo>
                  <a:pt x="0" y="0"/>
                </a:moveTo>
                <a:lnTo>
                  <a:pt x="2561250" y="0"/>
                </a:lnTo>
                <a:lnTo>
                  <a:pt x="2561250" y="1271021"/>
                </a:lnTo>
                <a:lnTo>
                  <a:pt x="0" y="12710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11" name="Freeform 4"/>
          <p:cNvSpPr/>
          <p:nvPr/>
        </p:nvSpPr>
        <p:spPr>
          <a:xfrm rot="6516736" flipV="1">
            <a:off x="13243732" y="2831147"/>
            <a:ext cx="2528177" cy="1254608"/>
          </a:xfrm>
          <a:custGeom>
            <a:avLst/>
            <a:gdLst/>
            <a:ahLst/>
            <a:cxnLst/>
            <a:rect l="l" t="t" r="r" b="b"/>
            <a:pathLst>
              <a:path w="2528177" h="1254608">
                <a:moveTo>
                  <a:pt x="0" y="1254608"/>
                </a:moveTo>
                <a:lnTo>
                  <a:pt x="2528176" y="1254608"/>
                </a:lnTo>
                <a:lnTo>
                  <a:pt x="2528176" y="0"/>
                </a:lnTo>
                <a:lnTo>
                  <a:pt x="0" y="0"/>
                </a:lnTo>
                <a:lnTo>
                  <a:pt x="0" y="1254608"/>
                </a:lnTo>
                <a:close/>
              </a:path>
            </a:pathLst>
          </a:custGeom>
          <a:blipFill>
            <a:blip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1144A56-0384-5A16-EE3A-F748F73A8AF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Box 4"/>
          <p:cNvSpPr txBox="1"/>
          <p:nvPr/>
        </p:nvSpPr>
        <p:spPr>
          <a:xfrm>
            <a:off x="1028700" y="6888142"/>
            <a:ext cx="15915429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</a:t>
            </a:r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Dovrai selezionare la casella relativa al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candidato desiderato 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o seleziona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“scheda bianca” 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se non desideri esprimere alcuna preferenza.​</a:t>
            </a:r>
          </a:p>
          <a:p>
            <a:pPr algn="ctr">
              <a:lnSpc>
                <a:spcPts val="2016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 Per proseguire, clicca su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“VOTA”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360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C00B2A-001A-50F3-E9B2-D3BD25778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69110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37CBBCB-4582-C4F3-9BFC-B2042ECE9B2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9DF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TextBox 4"/>
          <p:cNvSpPr txBox="1"/>
          <p:nvPr/>
        </p:nvSpPr>
        <p:spPr>
          <a:xfrm>
            <a:off x="770378" y="7159012"/>
            <a:ext cx="16747243" cy="2499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7"/>
              </a:lnSpc>
            </a:pPr>
            <a:endParaRPr dirty="0"/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troverai nella 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schermata di riepilogo</a:t>
            </a: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algn="ctr">
              <a:lnSpc>
                <a:spcPts val="3237"/>
              </a:lnSpc>
            </a:pPr>
            <a:endParaRPr lang="it-IT" sz="3596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Verifica le tue scelte.</a:t>
            </a:r>
          </a:p>
          <a:p>
            <a:pPr algn="ctr">
              <a:lnSpc>
                <a:spcPts val="3237"/>
              </a:lnSpc>
            </a:pPr>
            <a:endParaRPr lang="it-IT" sz="3596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Premi su “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CONFERMA VOTO</a:t>
            </a: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rendere il 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voto definitivo.​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0056408-629F-7785-7178-67E4906E5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73163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D511F9B-9E9B-9ECA-18E2-1C984CF98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8381687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7335070"/>
            <a:ext cx="18288000" cy="272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2"/>
              </a:lnSpc>
            </a:pPr>
            <a:endParaRPr dirty="0"/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Il voto sarà inserito nell’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urna digitale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e sarà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immodificabile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​</a:t>
            </a: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Dovrai cliccare su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VOTO SUCCESSIVO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continuare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con le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operazioni di voto.</a:t>
            </a:r>
          </a:p>
          <a:p>
            <a:pPr algn="ctr">
              <a:lnSpc>
                <a:spcPts val="2952"/>
              </a:lnSpc>
            </a:pPr>
            <a:endParaRPr lang="it-IT" sz="3600" b="1" noProof="0" dirty="0">
              <a:solidFill>
                <a:srgbClr val="801827"/>
              </a:solidFill>
              <a:latin typeface="Aspekta Medium"/>
              <a:ea typeface="Aspekta Medium"/>
              <a:cs typeface="Aspekta Medium"/>
              <a:sym typeface="Aspekta Medium"/>
            </a:endParaRP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Chiudi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terminare le operazioni di voto se non ci sono più schede da votare.</a:t>
            </a:r>
          </a:p>
          <a:p>
            <a:pPr algn="ctr">
              <a:lnSpc>
                <a:spcPts val="2952"/>
              </a:lnSpc>
            </a:pPr>
            <a:endParaRPr lang="en-US" sz="360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ADF5B5F-8EF0-D872-EDB6-95CA5D61AA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" y="-38100"/>
            <a:ext cx="18381687" cy="720861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273</Words>
  <Application>Microsoft Office PowerPoint</Application>
  <PresentationFormat>Personalizzato</PresentationFormat>
  <Paragraphs>41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Aspekta</vt:lpstr>
      <vt:lpstr>Arial</vt:lpstr>
      <vt:lpstr>Aspekta Medium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 al Voto - Standard</dc:title>
  <cp:lastModifiedBy>Sara Carluccio</cp:lastModifiedBy>
  <cp:revision>5</cp:revision>
  <dcterms:created xsi:type="dcterms:W3CDTF">2006-08-16T00:00:00Z</dcterms:created>
  <dcterms:modified xsi:type="dcterms:W3CDTF">2026-04-02T14:37:05Z</dcterms:modified>
  <dc:identifier>DAGeuK67te8</dc:identifier>
</cp:coreProperties>
</file>